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93" r:id="rId2"/>
    <p:sldId id="294" r:id="rId3"/>
    <p:sldId id="296" r:id="rId4"/>
    <p:sldId id="297" r:id="rId5"/>
    <p:sldId id="298" r:id="rId6"/>
    <p:sldId id="299" r:id="rId7"/>
    <p:sldId id="300" r:id="rId8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20F0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E132DD61-AF53-450C-8CF8-D26FEA278766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02C8DC-1963-496D-A661-D7EE2863575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651262-1707-43FE-91FB-DFF88620BB8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FC33A3-6DEA-4BB8-8FA3-CE8B2DA93E7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2588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2463" cy="517525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fld id="{1AAE9D48-3D39-4431-AADF-0EC320C421B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5045A0-BB83-4F47-AB5A-9812FFD1BA1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A50098-A3B2-477D-B6ED-6C72C21C34C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6700DAE-7266-41C2-B78F-E2ED690E04B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8FF181-0F24-4589-BB33-46154BFADDC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4E7C18C-2632-40F3-9CEF-FDD9C1B5CC2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CDDA21-C391-4BA3-AF4E-E908A50BDC8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D032C6-C6C6-454A-A0F3-0D3CC7AC5B7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993A01-B648-46B7-9B1E-1BA635A02FA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F9FA1EBB-3CEF-458C-BB7F-735C9E10BCD8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1800" y="323453"/>
            <a:ext cx="8569325" cy="1620837"/>
          </a:xfrm>
        </p:spPr>
        <p:txBody>
          <a:bodyPr/>
          <a:lstStyle/>
          <a:p>
            <a:r>
              <a:rPr lang="fr-FR" sz="2000" dirty="0" smtClean="0"/>
              <a:t>La rosace de la coupole de </a:t>
            </a:r>
            <a:r>
              <a:rPr lang="fr-FR" sz="2000" dirty="0" err="1" smtClean="0"/>
              <a:t>Gradska</a:t>
            </a:r>
            <a:r>
              <a:rPr lang="fr-FR" sz="2000" dirty="0" smtClean="0"/>
              <a:t> </a:t>
            </a:r>
            <a:r>
              <a:rPr lang="fr-FR" sz="2000" dirty="0" err="1" smtClean="0"/>
              <a:t>vijecnica</a:t>
            </a:r>
            <a:r>
              <a:rPr lang="fr-FR" sz="2000" dirty="0" smtClean="0"/>
              <a:t> à Sarajevo (Bosnie, reconstruction 2014).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1026" name="Picture 2" descr="DSC_0113"/>
          <p:cNvPicPr>
            <a:picLocks noChangeAspect="1" noChangeArrowheads="1"/>
          </p:cNvPicPr>
          <p:nvPr/>
        </p:nvPicPr>
        <p:blipFill>
          <a:blip r:embed="rId2" cstate="print"/>
          <a:srcRect l="14243" t="8342" r="11821" b="4337"/>
          <a:stretch>
            <a:fillRect/>
          </a:stretch>
        </p:blipFill>
        <p:spPr bwMode="auto">
          <a:xfrm>
            <a:off x="6048424" y="1043533"/>
            <a:ext cx="3630613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91840" y="1763613"/>
            <a:ext cx="46802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La photo ci-contre représente le vitrail ornant une coupole plate, dans une bibliothèque à Sarajevo (Bosnie), reconstruite en 2014. Ce vitrail est constitué de plusieurs rosaces.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Chaque rosace est elle-même construite à partir d’un motif qui est reproduit plusieurs fois par une rotation.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30" name="Image 1"/>
          <p:cNvPicPr>
            <a:picLocks noChangeAspect="1" noChangeArrowheads="1"/>
          </p:cNvPicPr>
          <p:nvPr/>
        </p:nvPicPr>
        <p:blipFill>
          <a:blip r:embed="rId3" cstate="print"/>
          <a:srcRect l="30133" t="3081" r="30978" b="13675"/>
          <a:stretch>
            <a:fillRect/>
          </a:stretch>
        </p:blipFill>
        <p:spPr bwMode="auto">
          <a:xfrm>
            <a:off x="1583928" y="4643933"/>
            <a:ext cx="1076325" cy="115252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20792" t="6097" r="30414" b="8821"/>
          <a:stretch>
            <a:fillRect/>
          </a:stretch>
        </p:blipFill>
        <p:spPr bwMode="auto">
          <a:xfrm>
            <a:off x="3600152" y="4715941"/>
            <a:ext cx="1323975" cy="117157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10387" t="2069" r="45142" b="9247"/>
          <a:stretch>
            <a:fillRect/>
          </a:stretch>
        </p:blipFill>
        <p:spPr bwMode="auto">
          <a:xfrm>
            <a:off x="6264448" y="4643933"/>
            <a:ext cx="1276350" cy="1266825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3808" y="4283893"/>
            <a:ext cx="592636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Voici trois exemples de telles rosaces, mais il y en a beaucoup d’autres :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6097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7813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31800" y="6156101"/>
            <a:ext cx="92890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Choisir une des rosaces dans le vitrail, représenter son motif et décrire une rotation qui permet, en la faisant agir plusieurs fois, d’obtenir la rosace.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Représenter la rosace choisie à l’aide d’un logiciel de géométrie.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sz="2000" dirty="0" smtClean="0">
                <a:latin typeface="Comic Sans MS" pitchFamily="66" charset="0"/>
              </a:rPr>
              <a:t>Présentation de la frise romaine (Pompéi)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8" t="35366" b="34146"/>
          <a:stretch>
            <a:fillRect/>
          </a:stretch>
        </p:blipFill>
        <p:spPr bwMode="auto">
          <a:xfrm>
            <a:off x="431800" y="1043533"/>
            <a:ext cx="9067800" cy="141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Imag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342" t="11948" r="17676" b="10178"/>
          <a:stretch>
            <a:fillRect/>
          </a:stretch>
        </p:blipFill>
        <p:spPr bwMode="auto">
          <a:xfrm>
            <a:off x="2736056" y="4715941"/>
            <a:ext cx="933450" cy="1133475"/>
          </a:xfrm>
          <a:prstGeom prst="rect">
            <a:avLst/>
          </a:prstGeom>
          <a:noFill/>
        </p:spPr>
      </p:pic>
      <p:pic>
        <p:nvPicPr>
          <p:cNvPr id="33793" name="Imag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318" b="28748"/>
          <a:stretch>
            <a:fillRect/>
          </a:stretch>
        </p:blipFill>
        <p:spPr bwMode="auto">
          <a:xfrm>
            <a:off x="2880072" y="5940077"/>
            <a:ext cx="5762625" cy="1057275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43768" y="3927137"/>
            <a:ext cx="426110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Construction sur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Géogébra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</a:t>
            </a: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57200" y="15906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57200" y="2647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1" y="2775009"/>
            <a:ext cx="4032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Isolation du motif simple 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</a:t>
            </a: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8" name="Image 2" descr="Frise romaine détail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0312" y="2771725"/>
            <a:ext cx="857250" cy="1085850"/>
          </a:xfrm>
          <a:prstGeom prst="rect">
            <a:avLst/>
          </a:prstGeom>
          <a:noFill/>
        </p:spPr>
      </p:pic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457200" y="15430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2016-01-20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833" t="41782" r="39982" b="39445"/>
          <a:stretch>
            <a:fillRect/>
          </a:stretch>
        </p:blipFill>
        <p:spPr bwMode="auto">
          <a:xfrm>
            <a:off x="5184328" y="395461"/>
            <a:ext cx="4642263" cy="331236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15776" y="539477"/>
            <a:ext cx="4968552" cy="6275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1"/>
                </a:solidFill>
                <a:latin typeface="Comic Sans MS" pitchFamily="66" charset="0"/>
              </a:rPr>
              <a:t>En architecture</a:t>
            </a:r>
          </a:p>
          <a:p>
            <a:endParaRPr lang="fr-FR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2400" dirty="0" smtClean="0">
                <a:solidFill>
                  <a:schemeClr val="tx1"/>
                </a:solidFill>
                <a:latin typeface="Comic Sans MS" pitchFamily="66" charset="0"/>
              </a:rPr>
              <a:t>Le temple de Diane est situé dans les jardins de la Fontaine à Nîmes.</a:t>
            </a:r>
          </a:p>
          <a:p>
            <a:r>
              <a:rPr lang="fr-FR" sz="2400" dirty="0" smtClean="0">
                <a:solidFill>
                  <a:schemeClr val="tx1"/>
                </a:solidFill>
                <a:latin typeface="Comic Sans MS" pitchFamily="66" charset="0"/>
              </a:rPr>
              <a:t>Partiellement détruit, il reste néanmoins une pierre sculptée sur laquelle on peut voir la figure ci-contre.</a:t>
            </a:r>
          </a:p>
          <a:p>
            <a:endParaRPr lang="fr-FR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2400" dirty="0" smtClean="0">
                <a:solidFill>
                  <a:schemeClr val="tx1"/>
                </a:solidFill>
                <a:latin typeface="Comic Sans MS" pitchFamily="66" charset="0"/>
              </a:rPr>
              <a:t>Tracer un cercle de centre O et de rayon 4 cm. </a:t>
            </a:r>
          </a:p>
          <a:p>
            <a:r>
              <a:rPr lang="fr-FR" sz="2400" dirty="0" smtClean="0">
                <a:solidFill>
                  <a:schemeClr val="tx1"/>
                </a:solidFill>
                <a:latin typeface="Comic Sans MS" pitchFamily="66" charset="0"/>
              </a:rPr>
              <a:t>Construire un hexagone régulier ABCDEF de centre O.</a:t>
            </a:r>
          </a:p>
          <a:p>
            <a:r>
              <a:rPr lang="fr-FR" sz="2400" dirty="0" smtClean="0">
                <a:solidFill>
                  <a:schemeClr val="tx1"/>
                </a:solidFill>
                <a:latin typeface="Comic Sans MS" pitchFamily="66" charset="0"/>
              </a:rPr>
              <a:t>Construire à l’extérieur comme ci-contre six carrés.</a:t>
            </a:r>
          </a:p>
          <a:p>
            <a:r>
              <a:rPr lang="fr-FR" sz="2400" dirty="0" smtClean="0">
                <a:solidFill>
                  <a:schemeClr val="tx1"/>
                </a:solidFill>
                <a:latin typeface="Comic Sans MS" pitchFamily="66" charset="0"/>
              </a:rPr>
              <a:t>Joindre les sommets de ces carrés; on obtient un dodécagone.</a:t>
            </a:r>
            <a:endParaRPr lang="fr-FR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Picture 2" descr="C:\Users\user\Pictures\2016-01-20\001.jpg"/>
          <p:cNvPicPr>
            <a:picLocks noChangeAspect="1" noChangeArrowheads="1"/>
          </p:cNvPicPr>
          <p:nvPr/>
        </p:nvPicPr>
        <p:blipFill>
          <a:blip r:embed="rId2" cstate="print"/>
          <a:srcRect l="39721" t="70664" r="41079" b="13451"/>
          <a:stretch>
            <a:fillRect/>
          </a:stretch>
        </p:blipFill>
        <p:spPr bwMode="auto">
          <a:xfrm>
            <a:off x="6480472" y="3851845"/>
            <a:ext cx="2520280" cy="2867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808" y="539477"/>
            <a:ext cx="4177034" cy="6286524"/>
          </a:xfrm>
        </p:spPr>
        <p:txBody>
          <a:bodyPr/>
          <a:lstStyle/>
          <a:p>
            <a:r>
              <a:rPr lang="fr-FR" sz="2400" dirty="0" smtClean="0">
                <a:latin typeface="Comic Sans MS" pitchFamily="66" charset="0"/>
              </a:rPr>
              <a:t/>
            </a:r>
            <a:br>
              <a:rPr lang="fr-FR" sz="2400" dirty="0" smtClean="0">
                <a:latin typeface="Comic Sans MS" pitchFamily="66" charset="0"/>
              </a:rPr>
            </a:br>
            <a:r>
              <a:rPr lang="fr-FR" sz="2400" dirty="0" smtClean="0">
                <a:latin typeface="Comic Sans MS" pitchFamily="66" charset="0"/>
              </a:rPr>
              <a:t/>
            </a:r>
            <a:br>
              <a:rPr lang="fr-FR" sz="2400" dirty="0" smtClean="0">
                <a:latin typeface="Comic Sans MS" pitchFamily="66" charset="0"/>
              </a:rPr>
            </a:br>
            <a:r>
              <a:rPr lang="fr-FR" sz="2400" dirty="0" smtClean="0">
                <a:latin typeface="Comic Sans MS" pitchFamily="66" charset="0"/>
              </a:rPr>
              <a:t>Un pavage d’Escher</a:t>
            </a:r>
            <a:br>
              <a:rPr lang="fr-FR" sz="2400" dirty="0" smtClean="0">
                <a:latin typeface="Comic Sans MS" pitchFamily="66" charset="0"/>
              </a:rPr>
            </a:br>
            <a:r>
              <a:rPr lang="fr-FR" sz="2400" dirty="0" smtClean="0">
                <a:latin typeface="Comic Sans MS" pitchFamily="66" charset="0"/>
              </a:rPr>
              <a:t/>
            </a:r>
            <a:br>
              <a:rPr lang="fr-FR" sz="2400" dirty="0" smtClean="0">
                <a:latin typeface="Comic Sans MS" pitchFamily="66" charset="0"/>
              </a:rPr>
            </a:br>
            <a:r>
              <a:rPr lang="fr-FR" sz="2400" dirty="0" smtClean="0">
                <a:latin typeface="Comic Sans MS" pitchFamily="66" charset="0"/>
              </a:rPr>
              <a:t/>
            </a:r>
            <a:br>
              <a:rPr lang="fr-FR" sz="2400" dirty="0" smtClean="0">
                <a:latin typeface="Comic Sans MS" pitchFamily="66" charset="0"/>
              </a:rPr>
            </a:br>
            <a:r>
              <a:rPr lang="fr-FR" sz="2400" dirty="0" smtClean="0">
                <a:latin typeface="Comic Sans MS" pitchFamily="66" charset="0"/>
              </a:rPr>
              <a:t>la rotation de centre A et d’angle 90° dans le sens des aiguilles d’une montre, transforme le lézard 6 en le lézard 1</a:t>
            </a:r>
            <a:br>
              <a:rPr lang="fr-FR" sz="2400" dirty="0" smtClean="0">
                <a:latin typeface="Comic Sans MS" pitchFamily="66" charset="0"/>
              </a:rPr>
            </a:br>
            <a:r>
              <a:rPr lang="fr-FR" sz="2400" dirty="0" smtClean="0">
                <a:latin typeface="Comic Sans MS" pitchFamily="66" charset="0"/>
              </a:rPr>
              <a:t/>
            </a:r>
            <a:br>
              <a:rPr lang="fr-FR" sz="2400" dirty="0" smtClean="0">
                <a:latin typeface="Comic Sans MS" pitchFamily="66" charset="0"/>
              </a:rPr>
            </a:br>
            <a:r>
              <a:rPr lang="fr-FR" sz="2400" dirty="0" smtClean="0">
                <a:latin typeface="Comic Sans MS" pitchFamily="66" charset="0"/>
              </a:rPr>
              <a:t>par cette rotation, quelle est l’image du lézard 9?</a:t>
            </a:r>
            <a:br>
              <a:rPr lang="fr-FR" sz="2400" dirty="0" smtClean="0">
                <a:latin typeface="Comic Sans MS" pitchFamily="66" charset="0"/>
              </a:rPr>
            </a:br>
            <a:r>
              <a:rPr lang="fr-FR" sz="2400" dirty="0" smtClean="0">
                <a:latin typeface="Comic Sans MS" pitchFamily="66" charset="0"/>
              </a:rPr>
              <a:t/>
            </a:r>
            <a:br>
              <a:rPr lang="fr-FR" sz="2400" dirty="0" smtClean="0">
                <a:latin typeface="Comic Sans MS" pitchFamily="66" charset="0"/>
              </a:rPr>
            </a:br>
            <a:r>
              <a:rPr lang="fr-FR" sz="2400" dirty="0" smtClean="0">
                <a:latin typeface="Comic Sans MS" pitchFamily="66" charset="0"/>
              </a:rPr>
              <a:t>Donne une rotation qui transforme 6 en 3</a:t>
            </a:r>
            <a:br>
              <a:rPr lang="fr-FR" sz="2400" dirty="0" smtClean="0">
                <a:latin typeface="Comic Sans MS" pitchFamily="66" charset="0"/>
              </a:rPr>
            </a:br>
            <a:r>
              <a:rPr lang="fr-FR" sz="2400" dirty="0" smtClean="0">
                <a:latin typeface="Comic Sans MS" pitchFamily="66" charset="0"/>
              </a:rPr>
              <a:t/>
            </a:r>
            <a:br>
              <a:rPr lang="fr-FR" sz="2400" dirty="0" smtClean="0">
                <a:latin typeface="Comic Sans MS" pitchFamily="66" charset="0"/>
              </a:rPr>
            </a:br>
            <a:r>
              <a:rPr lang="fr-FR" sz="2400" dirty="0" smtClean="0">
                <a:latin typeface="Comic Sans MS" pitchFamily="66" charset="0"/>
              </a:rPr>
              <a:t>donne une rotation qui transforme 6 en 2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/>
          </a:p>
        </p:txBody>
      </p:sp>
      <p:pic>
        <p:nvPicPr>
          <p:cNvPr id="2050" name="Picture 2" descr="C:\Users\user\Pictures\2016-01-20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568" t="49100" r="2247" b="10465"/>
          <a:stretch>
            <a:fillRect/>
          </a:stretch>
        </p:blipFill>
        <p:spPr bwMode="auto">
          <a:xfrm>
            <a:off x="4752280" y="467469"/>
            <a:ext cx="4392488" cy="6750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353" t="12899" r="33718" b="59663"/>
          <a:stretch>
            <a:fillRect/>
          </a:stretch>
        </p:blipFill>
        <p:spPr bwMode="auto">
          <a:xfrm>
            <a:off x="1943968" y="323453"/>
            <a:ext cx="4824536" cy="213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1353" t="59110" r="33718" b="7675"/>
          <a:stretch>
            <a:fillRect/>
          </a:stretch>
        </p:blipFill>
        <p:spPr bwMode="auto">
          <a:xfrm>
            <a:off x="2015976" y="3779837"/>
            <a:ext cx="5112568" cy="273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1353" t="40337" r="33718" b="52958"/>
          <a:stretch>
            <a:fillRect/>
          </a:stretch>
        </p:blipFill>
        <p:spPr bwMode="auto">
          <a:xfrm>
            <a:off x="0" y="2483693"/>
            <a:ext cx="1000357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2287" t="17144" r="31884" b="57534"/>
          <a:stretch>
            <a:fillRect/>
          </a:stretch>
        </p:blipFill>
        <p:spPr bwMode="auto">
          <a:xfrm>
            <a:off x="1439911" y="179437"/>
            <a:ext cx="706415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2287" t="65588" r="31884" b="3757"/>
          <a:stretch>
            <a:fillRect/>
          </a:stretch>
        </p:blipFill>
        <p:spPr bwMode="auto">
          <a:xfrm>
            <a:off x="2376016" y="4499917"/>
            <a:ext cx="5160803" cy="248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2287" t="42444" r="31884" b="51750"/>
          <a:stretch>
            <a:fillRect/>
          </a:stretch>
        </p:blipFill>
        <p:spPr bwMode="auto">
          <a:xfrm>
            <a:off x="431800" y="3347789"/>
            <a:ext cx="9648825" cy="8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1892" t="17500" r="32671" b="56601"/>
          <a:stretch>
            <a:fillRect/>
          </a:stretch>
        </p:blipFill>
        <p:spPr bwMode="auto">
          <a:xfrm>
            <a:off x="143767" y="395461"/>
            <a:ext cx="963350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0434" t="70084" r="32671" b="4801"/>
          <a:stretch>
            <a:fillRect/>
          </a:stretch>
        </p:blipFill>
        <p:spPr bwMode="auto">
          <a:xfrm>
            <a:off x="5040312" y="4643933"/>
            <a:ext cx="275576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214</Words>
  <Application>Microsoft Office PowerPoint</Application>
  <PresentationFormat>Personnalisé</PresentationFormat>
  <Paragraphs>22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La rosace de la coupole de Gradska vijecnica à Sarajevo (Bosnie, reconstruction 2014). </vt:lpstr>
      <vt:lpstr>Présentation de la frise romaine (Pompéi) </vt:lpstr>
      <vt:lpstr>Diapositive 3</vt:lpstr>
      <vt:lpstr>  Un pavage d’Escher   la rotation de centre A et d’angle 90° dans le sens des aiguilles d’une montre, transforme le lézard 6 en le lézard 1  par cette rotation, quelle est l’image du lézard 9?  Donne une rotation qui transforme 6 en 3  donne une rotation qui transforme 6 en 2   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Isabelle</dc:creator>
  <cp:lastModifiedBy>Ingremeau</cp:lastModifiedBy>
  <cp:revision>119</cp:revision>
  <cp:lastPrinted>1601-01-01T00:00:00Z</cp:lastPrinted>
  <dcterms:created xsi:type="dcterms:W3CDTF">2013-08-26T15:22:56Z</dcterms:created>
  <dcterms:modified xsi:type="dcterms:W3CDTF">2016-02-22T10:57:39Z</dcterms:modified>
</cp:coreProperties>
</file>