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86" r:id="rId4"/>
    <p:sldId id="288" r:id="rId5"/>
    <p:sldId id="292" r:id="rId6"/>
    <p:sldId id="289" r:id="rId7"/>
    <p:sldId id="290" r:id="rId8"/>
    <p:sldId id="291" r:id="rId9"/>
    <p:sldId id="269" r:id="rId10"/>
    <p:sldId id="277" r:id="rId11"/>
    <p:sldId id="268" r:id="rId12"/>
    <p:sldId id="278" r:id="rId13"/>
    <p:sldId id="272" r:id="rId14"/>
    <p:sldId id="273" r:id="rId15"/>
    <p:sldId id="274" r:id="rId16"/>
    <p:sldId id="279" r:id="rId17"/>
    <p:sldId id="270" r:id="rId18"/>
    <p:sldId id="281" r:id="rId19"/>
    <p:sldId id="276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20F0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132DD61-AF53-450C-8CF8-D26FEA278766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F03E7D-8F2B-4DEC-ABE3-063F85CB8FB1}" type="slidenum">
              <a:rPr lang="fr-FR"/>
              <a:pPr/>
              <a:t>1</a:t>
            </a:fld>
            <a:endParaRPr lang="fr-FR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10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11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12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13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14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15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16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17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18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19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2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3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4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5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6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7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8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901CDD-50EA-4DC7-AC72-FF481312B8F2}" type="slidenum">
              <a:rPr lang="fr-FR"/>
              <a:pPr/>
              <a:t>9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02C8DC-1963-496D-A661-D7EE286357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51262-1707-43FE-91FB-DFF88620BB8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FC33A3-6DEA-4BB8-8FA3-CE8B2DA93E7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1AAE9D48-3D39-4431-AADF-0EC320C421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5045A0-BB83-4F47-AB5A-9812FFD1BA1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A50098-A3B2-477D-B6ED-6C72C21C34C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700DAE-7266-41C2-B78F-E2ED690E04B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8FF181-0F24-4589-BB33-46154BFADD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E7C18C-2632-40F3-9CEF-FDD9C1B5CC2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CDDA21-C391-4BA3-AF4E-E908A50BDC8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D032C6-C6C6-454A-A0F3-0D3CC7AC5B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993A01-B648-46B7-9B1E-1BA635A02F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9FA1EBB-3CEF-458C-BB7F-735C9E10BCD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46075"/>
            <a:ext cx="9070975" cy="636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1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8000" smtClean="0">
                <a:solidFill>
                  <a:srgbClr val="99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rry Up" charset="0"/>
              </a:rPr>
              <a:t>QUESTIONS </a:t>
            </a:r>
            <a:r>
              <a:rPr lang="fr-FR" sz="8000" dirty="0" smtClean="0">
                <a:solidFill>
                  <a:srgbClr val="99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rry Up" charset="0"/>
              </a:rPr>
              <a:t>FLASH</a:t>
            </a:r>
            <a:endParaRPr lang="fr-FR" sz="3200" dirty="0">
              <a:solidFill>
                <a:srgbClr val="9966CC"/>
              </a:solidFill>
              <a:latin typeface="Hurry Up" charset="0"/>
            </a:endParaRPr>
          </a:p>
          <a:p>
            <a:pPr algn="ctr">
              <a:lnSpc>
                <a:spcPct val="11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>
              <a:solidFill>
                <a:srgbClr val="9966CC"/>
              </a:solidFill>
              <a:latin typeface="Hurry Up" charset="0"/>
            </a:endParaRPr>
          </a:p>
          <a:p>
            <a:pPr algn="ctr">
              <a:lnSpc>
                <a:spcPct val="11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3200" dirty="0">
              <a:solidFill>
                <a:srgbClr val="9966CC"/>
              </a:solidFill>
              <a:latin typeface="Hurry Up" charset="0"/>
            </a:endParaRPr>
          </a:p>
          <a:p>
            <a:pPr algn="ctr">
              <a:lnSpc>
                <a:spcPct val="11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dirty="0">
                <a:solidFill>
                  <a:srgbClr val="FF3333"/>
                </a:solidFill>
                <a:latin typeface="Hurry Up" charset="0"/>
              </a:rPr>
              <a:t>Ecrire la date du jour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064648" y="3779837"/>
            <a:ext cx="1260475" cy="1079500"/>
          </a:xfrm>
          <a:prstGeom prst="cloudCallout">
            <a:avLst>
              <a:gd name="adj1" fmla="val -18634"/>
              <a:gd name="adj2" fmla="val 133713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5816" y="179437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FF000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FF000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FF0000"/>
              </a:solidFill>
              <a:latin typeface="Jokerman" pitchFamily="80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1801" y="5436021"/>
            <a:ext cx="9648824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Quelle formule doit-on écrire dans la 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cellule B3 ? Et dans la cellule B4 ?</a:t>
            </a:r>
            <a:endParaRPr lang="fr-FR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7638" r="37270" b="41155"/>
          <a:stretch>
            <a:fillRect/>
          </a:stretch>
        </p:blipFill>
        <p:spPr bwMode="auto">
          <a:xfrm>
            <a:off x="719832" y="1547589"/>
            <a:ext cx="8603476" cy="35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7785" y="1835621"/>
            <a:ext cx="9792840" cy="4991100"/>
          </a:xfrm>
          <a:ln/>
        </p:spPr>
        <p:txBody>
          <a:bodyPr/>
          <a:lstStyle/>
          <a:p>
            <a:endParaRPr lang="fr-FR" sz="4800" dirty="0" smtClean="0"/>
          </a:p>
          <a:p>
            <a:endParaRPr lang="fr-FR" sz="4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7030A0"/>
                </a:solidFill>
                <a:latin typeface="Jokerman" pitchFamily="80" charset="0"/>
              </a:rPr>
              <a:t>Calcul </a:t>
            </a:r>
            <a:r>
              <a:rPr lang="fr-FR" dirty="0" smtClean="0">
                <a:solidFill>
                  <a:srgbClr val="7030A0"/>
                </a:solidFill>
                <a:latin typeface="Jokerman" pitchFamily="80" charset="0"/>
              </a:rPr>
              <a:t>N°</a:t>
            </a:r>
            <a:endParaRPr lang="fr-FR" dirty="0">
              <a:solidFill>
                <a:srgbClr val="7030A0"/>
              </a:solidFill>
              <a:latin typeface="Jokerman" pitchFamily="8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9832" y="2411685"/>
            <a:ext cx="4752528" cy="369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Christophe a un billet de 50 € dans sa poche et il souhaite remplir son réservoir de 40 L de gazole. </a:t>
            </a:r>
          </a:p>
          <a:p>
            <a:endParaRPr lang="fr-FR" sz="3600" dirty="0" smtClean="0">
              <a:solidFill>
                <a:schemeClr val="tx1"/>
              </a:solidFill>
            </a:endParaRPr>
          </a:p>
          <a:p>
            <a:r>
              <a:rPr lang="fr-FR" sz="3600" dirty="0" smtClean="0">
                <a:solidFill>
                  <a:schemeClr val="tx1"/>
                </a:solidFill>
              </a:rPr>
              <a:t>A-t-il assez d’argent ?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7" name="il_fi" descr="http://1.bp.blogspot.com/-O5mcHevAJVQ/Tvme6_PBF0I/AAAAAAAACDs/Eim7HOQYdxw/s1600/prixalapompe.jpg"/>
          <p:cNvPicPr/>
          <p:nvPr/>
        </p:nvPicPr>
        <p:blipFill>
          <a:blip r:embed="rId3" cstate="print"/>
          <a:srcRect l="36615" r="14922"/>
          <a:stretch>
            <a:fillRect/>
          </a:stretch>
        </p:blipFill>
        <p:spPr bwMode="auto">
          <a:xfrm>
            <a:off x="6192440" y="2267669"/>
            <a:ext cx="2886284" cy="35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470" y="373633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8032" y="1475581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1840" y="4283893"/>
            <a:ext cx="8496944" cy="272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Il part de Marseille à 7h40 et il arrive à Paris à 10h10.</a:t>
            </a:r>
          </a:p>
          <a:p>
            <a:endParaRPr lang="fr-FR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Quelle est sa vitesse en km/h ?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www.lescandaleuxmag.fr/wp-content/uploads/2015/02/TGV-Duplex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376" y="1619597"/>
            <a:ext cx="4212468" cy="280831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31800" y="1619597"/>
            <a:ext cx="51125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Un TGV va de Marseille à Paris. Ces deux villes </a:t>
            </a:r>
          </a:p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sont distantes de 750 km.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719832" y="1691605"/>
            <a:ext cx="9070975" cy="4824536"/>
          </a:xfrm>
          <a:ln/>
        </p:spPr>
        <p:txBody>
          <a:bodyPr/>
          <a:lstStyle/>
          <a:p>
            <a:endParaRPr lang="fr-FR" sz="4800" dirty="0" smtClean="0"/>
          </a:p>
          <a:p>
            <a:endParaRPr lang="fr-FR" sz="48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00B0F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00B0F0"/>
              </a:solidFill>
              <a:latin typeface="Jokerman" pitchFamily="80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359792" y="1475581"/>
            <a:ext cx="9070975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5 €								2,50 €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Sachant que les </a:t>
            </a:r>
            <a:r>
              <a:rPr kumimoji="0" lang="fr-F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dimensions</a:t>
            </a:r>
            <a:r>
              <a:rPr kumimoji="0" lang="fr-F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du petit cornet de glace sont égales à la moitié de celles du grand cornet de glace, que penser des prix affichés ?</a:t>
            </a: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 l="10413" t="36915" r="81157" b="36639"/>
          <a:stretch>
            <a:fillRect/>
          </a:stretch>
        </p:blipFill>
        <p:spPr bwMode="auto">
          <a:xfrm>
            <a:off x="1007864" y="1619597"/>
            <a:ext cx="10081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10413" t="36915" r="81157" b="36639"/>
          <a:stretch>
            <a:fillRect/>
          </a:stretch>
        </p:blipFill>
        <p:spPr bwMode="auto">
          <a:xfrm>
            <a:off x="5328344" y="2411685"/>
            <a:ext cx="504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87785" y="1835621"/>
            <a:ext cx="9792840" cy="4991100"/>
          </a:xfrm>
          <a:ln/>
        </p:spPr>
        <p:txBody>
          <a:bodyPr/>
          <a:lstStyle/>
          <a:p>
            <a:endParaRPr lang="fr-FR" sz="4800" dirty="0" smtClean="0"/>
          </a:p>
          <a:p>
            <a:endParaRPr lang="fr-FR" sz="48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7030A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7030A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7030A0"/>
              </a:solidFill>
              <a:latin typeface="Jokerman" pitchFamily="80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575816" y="1979637"/>
            <a:ext cx="9070975" cy="3312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Une voiture</a:t>
            </a:r>
            <a:r>
              <a:rPr kumimoji="0" lang="fr-FR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roule à la vitesse moyenne de 90 km/h.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fr-FR" sz="3600" kern="0" baseline="0" dirty="0" smtClean="0">
                <a:solidFill>
                  <a:srgbClr val="000000"/>
                </a:solidFill>
                <a:latin typeface="Comic Sans MS" pitchFamily="66" charset="0"/>
                <a:ea typeface="+mj-ea"/>
                <a:cs typeface="+mj-cs"/>
              </a:rPr>
              <a:t>Quelle</a:t>
            </a:r>
            <a:r>
              <a:rPr lang="fr-FR" sz="3600" kern="0" dirty="0" smtClean="0">
                <a:solidFill>
                  <a:srgbClr val="000000"/>
                </a:solidFill>
                <a:latin typeface="Comic Sans MS" pitchFamily="66" charset="0"/>
                <a:ea typeface="+mj-ea"/>
                <a:cs typeface="+mj-cs"/>
              </a:rPr>
              <a:t> distance va-t-elle parcourir en 45 minutes ?</a:t>
            </a: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848" y="4643933"/>
            <a:ext cx="4538125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°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Jokerman" pitchFamily="80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31800" y="3995861"/>
            <a:ext cx="9505056" cy="3240360"/>
          </a:xfrm>
        </p:spPr>
        <p:txBody>
          <a:bodyPr/>
          <a:lstStyle/>
          <a:p>
            <a:r>
              <a:rPr lang="fr-FR" sz="4000" dirty="0" smtClean="0"/>
              <a:t>Un train part à 9 h 52 min et arrive à 10 h 07 min ; il a parcouru 60 km.</a:t>
            </a:r>
            <a:br>
              <a:rPr lang="fr-FR" sz="4000" dirty="0" smtClean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 smtClean="0"/>
              <a:t>Quelle est sa vitesse moyenne en km/h ?</a:t>
            </a:r>
            <a:endParaRPr lang="fr-FR" sz="4000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32" y="1331565"/>
            <a:ext cx="4032448" cy="26809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792" y="0"/>
            <a:ext cx="9070975" cy="971525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FFC00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FFC00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7784" y="1547589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images.rouxel.com/400/104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016" y="1115541"/>
            <a:ext cx="3810000" cy="3800476"/>
          </a:xfrm>
          <a:prstGeom prst="rect">
            <a:avLst/>
          </a:prstGeom>
          <a:noFill/>
        </p:spPr>
      </p:pic>
      <p:pic>
        <p:nvPicPr>
          <p:cNvPr id="8196" name="Picture 4" descr="http://www.lesbonsplansdenaima.fr/media/01/01/3982430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448" y="1835621"/>
            <a:ext cx="2905125" cy="2857500"/>
          </a:xfrm>
          <a:prstGeom prst="rect">
            <a:avLst/>
          </a:prstGeom>
          <a:noFill/>
        </p:spPr>
      </p:pic>
      <p:sp>
        <p:nvSpPr>
          <p:cNvPr id="8" name="Double flèche horizontale 7"/>
          <p:cNvSpPr/>
          <p:nvPr/>
        </p:nvSpPr>
        <p:spPr bwMode="auto">
          <a:xfrm>
            <a:off x="6912520" y="2339677"/>
            <a:ext cx="1584176" cy="576064"/>
          </a:xfrm>
          <a:prstGeom prst="left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8198" name="AutoShape 6" descr="https://www.costumechemise.com/media/catalog/product/cache/1/image/9df78eab33525d08d6e5fb8d27136e95/p/a/pantalon-homme-chino-ora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200" name="AutoShape 8" descr="https://www.costumechemise.com/media/catalog/product/cache/1/image/9df78eab33525d08d6e5fb8d27136e95/p/a/pantalon-homme-chino-ora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202" name="Picture 10" descr="http://i2.cdscdn.com/pdt2/4/1/l/1/700x700/d00cerd41l/rw/diesel-pantalon-femme.jpg"/>
          <p:cNvPicPr>
            <a:picLocks noChangeAspect="1" noChangeArrowheads="1"/>
          </p:cNvPicPr>
          <p:nvPr/>
        </p:nvPicPr>
        <p:blipFill>
          <a:blip r:embed="rId5" cstate="print"/>
          <a:srcRect l="32400" r="26561"/>
          <a:stretch>
            <a:fillRect/>
          </a:stretch>
        </p:blipFill>
        <p:spPr bwMode="auto">
          <a:xfrm>
            <a:off x="647824" y="2195661"/>
            <a:ext cx="1994499" cy="485995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024088" y="5436021"/>
            <a:ext cx="6768752" cy="135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tx1"/>
                </a:solidFill>
                <a:latin typeface="Comic Sans MS" pitchFamily="66" charset="0"/>
              </a:rPr>
              <a:t>Quel est le pourcentage total de remise ?</a:t>
            </a:r>
            <a:r>
              <a:rPr lang="fr-FR" sz="4400" dirty="0" smtClean="0">
                <a:latin typeface="Comic Sans MS" pitchFamily="66" charset="0"/>
              </a:rPr>
              <a:t>?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°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Jokerman" pitchFamily="80" charset="0"/>
            </a:endParaRPr>
          </a:p>
        </p:txBody>
      </p:sp>
      <p:pic>
        <p:nvPicPr>
          <p:cNvPr id="7" name="Picture 4" descr="http://www.les-calories.com/IMG/j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928" y="1835621"/>
            <a:ext cx="2857500" cy="334327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5748" t="53332" r="40153" b="39108"/>
          <a:stretch>
            <a:fillRect/>
          </a:stretch>
        </p:blipFill>
        <p:spPr bwMode="auto">
          <a:xfrm>
            <a:off x="3096096" y="1763613"/>
            <a:ext cx="60486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511920" y="5075981"/>
            <a:ext cx="7200800" cy="129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Sachant qu’un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ferrero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pèse environ 10 gr, combien y a-t-il de calories lorsqu’on mange 2 </a:t>
            </a:r>
            <a:r>
              <a:rPr lang="fr-FR" sz="2800" dirty="0" err="1" smtClean="0">
                <a:solidFill>
                  <a:schemeClr val="tx1"/>
                </a:solidFill>
                <a:latin typeface="Comic Sans MS" pitchFamily="66" charset="0"/>
              </a:rPr>
              <a:t>ferreros</a:t>
            </a:r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 ?   </a:t>
            </a:r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470" y="373633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7784" y="1331565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776" y="1691605"/>
            <a:ext cx="9505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On double l'arête d'un cube.</a:t>
            </a:r>
          </a:p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Son volume a doublé.</a:t>
            </a:r>
          </a:p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Vrai ou faux ? Pourquoi ? </a:t>
            </a:r>
            <a:r>
              <a:rPr lang="fr-FR" sz="4000" dirty="0" smtClean="0"/>
              <a:t>Faux?</a:t>
            </a:r>
          </a:p>
          <a:p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248" t="27293" r="53277" b="16428"/>
          <a:stretch>
            <a:fillRect/>
          </a:stretch>
        </p:blipFill>
        <p:spPr bwMode="auto">
          <a:xfrm>
            <a:off x="4176216" y="3633087"/>
            <a:ext cx="4248472" cy="36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744168" y="3491805"/>
            <a:ext cx="1440160" cy="1380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5816" y="179437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FF000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FF000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FF0000"/>
              </a:solidFill>
              <a:latin typeface="Jokerman" pitchFamily="80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4150" b="3999"/>
          <a:stretch>
            <a:fillRect/>
          </a:stretch>
        </p:blipFill>
        <p:spPr bwMode="auto">
          <a:xfrm>
            <a:off x="431800" y="2987749"/>
            <a:ext cx="5918086" cy="215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472" y="4499917"/>
            <a:ext cx="3176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14400" y="1447800"/>
            <a:ext cx="8806432" cy="7572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Quelle formule doit on taper en B3 ? en B4 ?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40312" y="3419797"/>
            <a:ext cx="7200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4,7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68304" y="3861917"/>
            <a:ext cx="72008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19,8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470" y="373633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7784" y="1331565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776" y="1691605"/>
            <a:ext cx="9505056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Comic Sans MS" pitchFamily="66" charset="0"/>
              </a:rPr>
              <a:t>Une piscine de 4m x 3m x 1m est remplie aux cinq sixièmes.</a:t>
            </a:r>
          </a:p>
          <a:p>
            <a:r>
              <a:rPr lang="fr-FR" sz="3200" dirty="0" smtClean="0">
                <a:solidFill>
                  <a:schemeClr val="tx1"/>
                </a:solidFill>
                <a:latin typeface="Comic Sans MS" pitchFamily="66" charset="0"/>
              </a:rPr>
              <a:t>Quel volume d'eau en litres contient-elle?</a:t>
            </a:r>
            <a:endParaRPr lang="fr-FR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7807"/>
          <a:stretch>
            <a:fillRect/>
          </a:stretch>
        </p:blipFill>
        <p:spPr bwMode="auto">
          <a:xfrm>
            <a:off x="3456136" y="3707829"/>
            <a:ext cx="4923457" cy="30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75816" y="4859957"/>
            <a:ext cx="9070975" cy="2088084"/>
          </a:xfrm>
          <a:ln/>
        </p:spPr>
        <p:txBody>
          <a:bodyPr/>
          <a:lstStyle/>
          <a:p>
            <a:r>
              <a:rPr lang="fr-FR" sz="5400" dirty="0" smtClean="0">
                <a:latin typeface="Comic Sans MS" pitchFamily="66" charset="0"/>
              </a:rPr>
              <a:t>Lequel des 2 récipients a la plus grande contenance 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Jokerman" pitchFamily="80" charset="0"/>
              </a:rPr>
              <a:t>°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  <a:latin typeface="Jokerman" pitchFamily="80" charset="0"/>
            </a:endParaRPr>
          </a:p>
        </p:txBody>
      </p:sp>
      <p:pic>
        <p:nvPicPr>
          <p:cNvPr id="2050" name="Picture 2" descr="http://www.proxilivre.fr/1807-1788-large/image-produit-jus-de-pomme-grand-jury-1-litre.jpg"/>
          <p:cNvPicPr>
            <a:picLocks noChangeAspect="1" noChangeArrowheads="1"/>
          </p:cNvPicPr>
          <p:nvPr/>
        </p:nvPicPr>
        <p:blipFill>
          <a:blip r:embed="rId3" cstate="print"/>
          <a:srcRect l="37565" t="10442" r="38957" b="3935"/>
          <a:stretch>
            <a:fillRect/>
          </a:stretch>
        </p:blipFill>
        <p:spPr bwMode="auto">
          <a:xfrm>
            <a:off x="1223888" y="467469"/>
            <a:ext cx="1296144" cy="354279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11920" y="899517"/>
            <a:ext cx="648072" cy="34996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052" name="Picture 4" descr="http://www.educastream.com/IMG/Image/carré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376" y="1691605"/>
            <a:ext cx="2496274" cy="187220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824288" y="3779837"/>
            <a:ext cx="4032448" cy="750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solidFill>
                  <a:schemeClr val="tx1"/>
                </a:solidFill>
                <a:latin typeface="Comic Sans MS" pitchFamily="66" charset="0"/>
              </a:rPr>
              <a:t>Cube de 10 cm d’arête</a:t>
            </a:r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470" y="373633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8032" y="1475581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776" y="1763613"/>
            <a:ext cx="6264696" cy="467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Katie possède un terrain rectangulaire </a:t>
            </a:r>
          </a:p>
          <a:p>
            <a:pPr algn="ctr">
              <a:buNone/>
            </a:pP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de 30 m sur 20 m.</a:t>
            </a:r>
          </a:p>
          <a:p>
            <a:pPr>
              <a:buNone/>
            </a:pPr>
            <a:endParaRPr lang="fr-FR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algn="ctr">
              <a:buNone/>
            </a:pP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Elle souhaite semer du gazon sur ce terrain.  </a:t>
            </a:r>
          </a:p>
          <a:p>
            <a:pPr lvl="0">
              <a:buNone/>
            </a:pPr>
            <a:endParaRPr lang="fr-FR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3808" y="6156101"/>
            <a:ext cx="90010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Combien de boites doit-elle prévoir ?</a:t>
            </a:r>
            <a:endParaRPr lang="fr-FR" sz="4000" dirty="0"/>
          </a:p>
        </p:txBody>
      </p:sp>
      <p:pic>
        <p:nvPicPr>
          <p:cNvPr id="7174" name="Picture 6" descr="http://media.oogarden.com/Product/0182/0182-0011-Zoom.jpg"/>
          <p:cNvPicPr>
            <a:picLocks noChangeAspect="1" noChangeArrowheads="1"/>
          </p:cNvPicPr>
          <p:nvPr/>
        </p:nvPicPr>
        <p:blipFill>
          <a:blip r:embed="rId3" cstate="print"/>
          <a:srcRect l="18144" r="12305"/>
          <a:stretch>
            <a:fillRect/>
          </a:stretch>
        </p:blipFill>
        <p:spPr bwMode="auto">
          <a:xfrm>
            <a:off x="6408464" y="1187549"/>
            <a:ext cx="3312368" cy="4762500"/>
          </a:xfrm>
          <a:prstGeom prst="rect">
            <a:avLst/>
          </a:prstGeom>
          <a:noFill/>
        </p:spPr>
      </p:pic>
      <p:sp>
        <p:nvSpPr>
          <p:cNvPr id="10" name="Explosion 1 9"/>
          <p:cNvSpPr/>
          <p:nvPr/>
        </p:nvSpPr>
        <p:spPr bwMode="auto">
          <a:xfrm>
            <a:off x="7272560" y="4211885"/>
            <a:ext cx="2088232" cy="1440160"/>
          </a:xfrm>
          <a:prstGeom prst="irregularSeal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1800" y="0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B0F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8032" y="1475581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7784" y="1331565"/>
            <a:ext cx="6264696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La gourde ci-contre est un cylindre de rayon 3 cm et de hauteur 20 cm. Elle est remplie de café.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03808" y="6156101"/>
            <a:ext cx="900100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Combien de tasses peut-on remplir ?</a:t>
            </a:r>
            <a:endParaRPr lang="fr-FR" sz="4000" dirty="0"/>
          </a:p>
        </p:txBody>
      </p:sp>
      <p:pic>
        <p:nvPicPr>
          <p:cNvPr id="9" name="Picture 2" descr="http://upload.wikimedia.org/wikipedia/commons/4/4d/Gourde_avec_capuch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88584" y="1115541"/>
            <a:ext cx="1440160" cy="4499568"/>
          </a:xfrm>
          <a:prstGeom prst="rect">
            <a:avLst/>
          </a:prstGeom>
          <a:noFill/>
        </p:spPr>
      </p:pic>
      <p:pic>
        <p:nvPicPr>
          <p:cNvPr id="6148" name="Picture 4" descr="http://s.tf1.fr/mmdia/i/88/7/une-tasse-de-cafe-10698887jhwnb_1713.jpg?v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768" y="3707829"/>
            <a:ext cx="4176464" cy="235768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104208" y="4067869"/>
            <a:ext cx="2448272" cy="192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Cette tasse contient environ 9 </a:t>
            </a:r>
            <a:r>
              <a:rPr lang="fr-FR" sz="3200" dirty="0" err="1" smtClean="0">
                <a:solidFill>
                  <a:schemeClr val="tx1"/>
                </a:solidFill>
              </a:rPr>
              <a:t>cL</a:t>
            </a:r>
            <a:r>
              <a:rPr lang="fr-FR" sz="3200" dirty="0" smtClean="0">
                <a:solidFill>
                  <a:schemeClr val="tx1"/>
                </a:solidFill>
              </a:rPr>
              <a:t> de café.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470" y="373633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20F010"/>
                </a:solidFill>
                <a:latin typeface="Jokerman" pitchFamily="80" charset="0"/>
              </a:rPr>
              <a:t>Calcul N°</a:t>
            </a:r>
            <a:endParaRPr lang="fr-FR" dirty="0">
              <a:solidFill>
                <a:srgbClr val="20F01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8032" y="1475581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_\Documents\Scan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856" y="1619597"/>
            <a:ext cx="8611865" cy="402830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863848" y="5868069"/>
            <a:ext cx="849694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tx1"/>
                </a:solidFill>
                <a:latin typeface="Comic Sans MS" pitchFamily="66" charset="0"/>
              </a:rPr>
              <a:t>Que penses-tu de cette offre ?</a:t>
            </a:r>
            <a:endParaRPr lang="fr-FR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5816" y="179437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FF000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FF000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FF0000"/>
              </a:solidFill>
              <a:latin typeface="Jokerman" pitchFamily="80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1801" y="5940077"/>
            <a:ext cx="9648824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Quelle formule doit-on écrire dans la </a:t>
            </a:r>
          </a:p>
          <a:p>
            <a:pPr>
              <a:buFont typeface="Wingdings 2" pitchFamily="18" charset="2"/>
              <a:buNone/>
              <a:defRPr/>
            </a:pPr>
            <a:r>
              <a:rPr lang="fr-FR" sz="3600" dirty="0" smtClean="0">
                <a:solidFill>
                  <a:schemeClr val="tx1"/>
                </a:solidFill>
                <a:latin typeface="Comic Sans MS" pitchFamily="66" charset="0"/>
              </a:rPr>
              <a:t>cellule B3 ?</a:t>
            </a:r>
            <a:endParaRPr lang="fr-FR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www.ilemaths.net/img/forum_img/0426/forum_42624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360" y="1691605"/>
            <a:ext cx="4248472" cy="406838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17640" r="67975" b="62201"/>
          <a:stretch>
            <a:fillRect/>
          </a:stretch>
        </p:blipFill>
        <p:spPr bwMode="auto">
          <a:xfrm>
            <a:off x="143768" y="1331565"/>
            <a:ext cx="6405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48" t="25613" r="24403" b="9708"/>
          <a:stretch>
            <a:fillRect/>
          </a:stretch>
        </p:blipFill>
        <p:spPr bwMode="auto">
          <a:xfrm>
            <a:off x="1" y="217987"/>
            <a:ext cx="10080624" cy="57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9792" y="0"/>
            <a:ext cx="9070975" cy="971525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FFC000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FFC000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FFC000"/>
              </a:solidFill>
              <a:latin typeface="Jokerman" pitchFamily="80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287784" y="1547589"/>
            <a:ext cx="9433048" cy="5256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7824" y="5914066"/>
            <a:ext cx="8928992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/>
                </a:solidFill>
                <a:latin typeface="Comic Sans MS" pitchFamily="66" charset="0"/>
              </a:rPr>
              <a:t>En regardant ces promotions, Léa court vite  au magasin car elle pense que la tablette est gratuite !!!   Qu’en penses-tu ?</a:t>
            </a:r>
            <a:endParaRPr lang="fr-FR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/>
        </p:spPr>
        <p:txBody>
          <a:bodyPr lIns="0" tIns="3888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>
                <a:solidFill>
                  <a:srgbClr val="23FF23"/>
                </a:solidFill>
                <a:latin typeface="Jokerman" pitchFamily="80" charset="0"/>
              </a:rPr>
              <a:t>Calcul N</a:t>
            </a:r>
            <a:r>
              <a:rPr lang="fr-FR" dirty="0" smtClean="0">
                <a:solidFill>
                  <a:srgbClr val="23FF23"/>
                </a:solidFill>
                <a:latin typeface="Jokerman" pitchFamily="80" charset="0"/>
              </a:rPr>
              <a:t>°</a:t>
            </a:r>
            <a:endParaRPr lang="fr-FR" dirty="0">
              <a:solidFill>
                <a:srgbClr val="23FF23"/>
              </a:solidFill>
              <a:latin typeface="Jokerman" pitchFamily="80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31800" y="1259557"/>
            <a:ext cx="9070975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Recette gâteau au chocolat pour 6 personnes 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200g chocolat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œufs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150 g sucre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70 g farine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50 g beurre</a:t>
            </a: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fr-FR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 quantité de sucre faut-il prévoir pour réaliser ce gâteau pour 8 personnes ?</a:t>
            </a:r>
          </a:p>
        </p:txBody>
      </p: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496" y="2843733"/>
            <a:ext cx="2736056" cy="21142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431</Words>
  <Application>Microsoft Office PowerPoint</Application>
  <PresentationFormat>Personnalisé</PresentationFormat>
  <Paragraphs>98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  <vt:lpstr>Calcul N°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Isabelle</dc:creator>
  <cp:lastModifiedBy>Ingremeau</cp:lastModifiedBy>
  <cp:revision>107</cp:revision>
  <cp:lastPrinted>1601-01-01T00:00:00Z</cp:lastPrinted>
  <dcterms:created xsi:type="dcterms:W3CDTF">2013-08-26T15:22:56Z</dcterms:created>
  <dcterms:modified xsi:type="dcterms:W3CDTF">2016-01-21T11:34:21Z</dcterms:modified>
</cp:coreProperties>
</file>